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9" r:id="rId9"/>
    <p:sldId id="265" r:id="rId10"/>
    <p:sldId id="264" r:id="rId11"/>
    <p:sldId id="266" r:id="rId12"/>
    <p:sldId id="267" r:id="rId13"/>
    <p:sldId id="270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0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3E57F-6D4E-4D40-8D52-9D9A8D2FBE02}" type="datetimeFigureOut">
              <a:rPr kumimoji="1" lang="ja-JP" altLang="en-US" smtClean="0"/>
              <a:t>2019/7/30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35CA3-86F8-4767-B56D-F7B3FEABFA3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9551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3E57F-6D4E-4D40-8D52-9D9A8D2FBE02}" type="datetimeFigureOut">
              <a:rPr kumimoji="1" lang="ja-JP" altLang="en-US" smtClean="0"/>
              <a:t>2019/7/30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35CA3-86F8-4767-B56D-F7B3FEABFA3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4060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3E57F-6D4E-4D40-8D52-9D9A8D2FBE02}" type="datetimeFigureOut">
              <a:rPr kumimoji="1" lang="ja-JP" altLang="en-US" smtClean="0"/>
              <a:t>2019/7/30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35CA3-86F8-4767-B56D-F7B3FEABFA3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62391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3E57F-6D4E-4D40-8D52-9D9A8D2FBE02}" type="datetimeFigureOut">
              <a:rPr kumimoji="1" lang="ja-JP" altLang="en-US" smtClean="0"/>
              <a:t>2019/7/30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35CA3-86F8-4767-B56D-F7B3FEABFA3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0926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付きの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3E57F-6D4E-4D40-8D52-9D9A8D2FBE02}" type="datetimeFigureOut">
              <a:rPr kumimoji="1" lang="ja-JP" altLang="en-US" smtClean="0"/>
              <a:t>2019/7/30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35CA3-86F8-4767-B56D-F7B3FEABFA3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454343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または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3E57F-6D4E-4D40-8D52-9D9A8D2FBE02}" type="datetimeFigureOut">
              <a:rPr kumimoji="1" lang="ja-JP" altLang="en-US" smtClean="0"/>
              <a:t>2019/7/30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35CA3-86F8-4767-B56D-F7B3FEABFA3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05789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3E57F-6D4E-4D40-8D52-9D9A8D2FBE02}" type="datetimeFigureOut">
              <a:rPr kumimoji="1" lang="ja-JP" altLang="en-US" smtClean="0"/>
              <a:t>2019/7/30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35CA3-86F8-4767-B56D-F7B3FEABFA3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86836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3E57F-6D4E-4D40-8D52-9D9A8D2FBE02}" type="datetimeFigureOut">
              <a:rPr kumimoji="1" lang="ja-JP" altLang="en-US" smtClean="0"/>
              <a:t>2019/7/30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35CA3-86F8-4767-B56D-F7B3FEABFA3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6396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3E57F-6D4E-4D40-8D52-9D9A8D2FBE02}" type="datetimeFigureOut">
              <a:rPr kumimoji="1" lang="ja-JP" altLang="en-US" smtClean="0"/>
              <a:t>2019/7/30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35CA3-86F8-4767-B56D-F7B3FEABFA3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0566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3E57F-6D4E-4D40-8D52-9D9A8D2FBE02}" type="datetimeFigureOut">
              <a:rPr kumimoji="1" lang="ja-JP" altLang="en-US" smtClean="0"/>
              <a:t>2019/7/30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35CA3-86F8-4767-B56D-F7B3FEABFA3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7021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3E57F-6D4E-4D40-8D52-9D9A8D2FBE02}" type="datetimeFigureOut">
              <a:rPr kumimoji="1" lang="ja-JP" altLang="en-US" smtClean="0"/>
              <a:t>2019/7/30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35CA3-86F8-4767-B56D-F7B3FEABFA3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9461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3E57F-6D4E-4D40-8D52-9D9A8D2FBE02}" type="datetimeFigureOut">
              <a:rPr kumimoji="1" lang="ja-JP" altLang="en-US" smtClean="0"/>
              <a:t>2019/7/30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35CA3-86F8-4767-B56D-F7B3FEABFA3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2174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3E57F-6D4E-4D40-8D52-9D9A8D2FBE02}" type="datetimeFigureOut">
              <a:rPr kumimoji="1" lang="ja-JP" altLang="en-US" smtClean="0"/>
              <a:t>2019/7/30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35CA3-86F8-4767-B56D-F7B3FEABFA3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2492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3E57F-6D4E-4D40-8D52-9D9A8D2FBE02}" type="datetimeFigureOut">
              <a:rPr kumimoji="1" lang="ja-JP" altLang="en-US" smtClean="0"/>
              <a:t>2019/7/30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35CA3-86F8-4767-B56D-F7B3FEABFA3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2853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3E57F-6D4E-4D40-8D52-9D9A8D2FBE02}" type="datetimeFigureOut">
              <a:rPr kumimoji="1" lang="ja-JP" altLang="en-US" smtClean="0"/>
              <a:t>2019/7/30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35CA3-86F8-4767-B56D-F7B3FEABFA3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1626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3E57F-6D4E-4D40-8D52-9D9A8D2FBE02}" type="datetimeFigureOut">
              <a:rPr kumimoji="1" lang="ja-JP" altLang="en-US" smtClean="0"/>
              <a:t>2019/7/30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35CA3-86F8-4767-B56D-F7B3FEABFA3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7628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3E57F-6D4E-4D40-8D52-9D9A8D2FBE02}" type="datetimeFigureOut">
              <a:rPr kumimoji="1" lang="ja-JP" altLang="en-US" smtClean="0"/>
              <a:t>2019/7/30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FE35CA3-86F8-4767-B56D-F7B3FEABFA3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1827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kumimoji="1"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EC3B97-B587-4B41-83F4-D3C221F750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sz="4400" b="1" dirty="0"/>
              <a:t>ＳＤＧｓの取り組みについて</a:t>
            </a:r>
            <a:br>
              <a:rPr lang="ja-JP" altLang="en-US" sz="4400" b="1" dirty="0"/>
            </a:br>
            <a:endParaRPr kumimoji="1" lang="ja-JP" altLang="en-US" sz="4400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1E3C6A5-9289-4EE9-8C07-90665784B2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sz="3200" dirty="0"/>
              <a:t>御津電子　株式会社</a:t>
            </a:r>
          </a:p>
        </p:txBody>
      </p:sp>
    </p:spTree>
    <p:extLst>
      <p:ext uri="{BB962C8B-B14F-4D97-AF65-F5344CB8AC3E}">
        <p14:creationId xmlns:p14="http://schemas.microsoft.com/office/powerpoint/2010/main" val="276443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コンテンツ プレースホルダー 2">
            <a:extLst>
              <a:ext uri="{FF2B5EF4-FFF2-40B4-BE49-F238E27FC236}">
                <a16:creationId xmlns:a16="http://schemas.microsoft.com/office/drawing/2014/main" id="{ECFAB737-FF41-4363-A5A5-3D94F4D5A093}"/>
              </a:ext>
            </a:extLst>
          </p:cNvPr>
          <p:cNvSpPr txBox="1">
            <a:spLocks/>
          </p:cNvSpPr>
          <p:nvPr/>
        </p:nvSpPr>
        <p:spPr>
          <a:xfrm>
            <a:off x="677333" y="1722439"/>
            <a:ext cx="1057169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000" dirty="0"/>
              <a:t>ＬＥＤ照明に順次変更中</a:t>
            </a:r>
            <a:endParaRPr lang="en-US" altLang="ja-JP" sz="2000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734D5C94-F933-4F6F-9D56-B1F8DC5E3D08}"/>
              </a:ext>
            </a:extLst>
          </p:cNvPr>
          <p:cNvSpPr/>
          <p:nvPr/>
        </p:nvSpPr>
        <p:spPr>
          <a:xfrm>
            <a:off x="1045029" y="2540000"/>
            <a:ext cx="8794296" cy="431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245F2D6A-19D1-4F49-811F-F37435F72D65}"/>
              </a:ext>
            </a:extLst>
          </p:cNvPr>
          <p:cNvSpPr/>
          <p:nvPr/>
        </p:nvSpPr>
        <p:spPr>
          <a:xfrm>
            <a:off x="1647825" y="2333625"/>
            <a:ext cx="3279397" cy="36345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ＬＥＤ照明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1543F31-9425-425A-BC7C-8630B0F2D6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781" y="3100306"/>
            <a:ext cx="4279900" cy="3209925"/>
          </a:xfrm>
          <a:prstGeom prst="rect">
            <a:avLst/>
          </a:prstGeom>
        </p:spPr>
      </p:pic>
      <p:sp>
        <p:nvSpPr>
          <p:cNvPr id="12" name="タイトル 1">
            <a:extLst>
              <a:ext uri="{FF2B5EF4-FFF2-40B4-BE49-F238E27FC236}">
                <a16:creationId xmlns:a16="http://schemas.microsoft.com/office/drawing/2014/main" id="{0F8FE155-995F-40D6-ABB9-C726ED844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863" y="609600"/>
            <a:ext cx="8596312" cy="1320800"/>
          </a:xfrm>
        </p:spPr>
        <p:txBody>
          <a:bodyPr/>
          <a:lstStyle/>
          <a:p>
            <a:r>
              <a:rPr lang="ja-JP" altLang="en-US" dirty="0"/>
              <a:t>２、省エネ企業へ</a:t>
            </a:r>
          </a:p>
        </p:txBody>
      </p:sp>
      <p:pic>
        <p:nvPicPr>
          <p:cNvPr id="7" name="図 6" descr="室内 が含まれている画像&#10;&#10;自動的に生成された説明">
            <a:extLst>
              <a:ext uri="{FF2B5EF4-FFF2-40B4-BE49-F238E27FC236}">
                <a16:creationId xmlns:a16="http://schemas.microsoft.com/office/drawing/2014/main" id="{965E387B-ECCA-450E-B444-52FFAA94ED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969" y="3100306"/>
            <a:ext cx="4279900" cy="3209925"/>
          </a:xfrm>
          <a:prstGeom prst="rect">
            <a:avLst/>
          </a:prstGeom>
        </p:spPr>
      </p:pic>
      <p:sp>
        <p:nvSpPr>
          <p:cNvPr id="13" name="コンテンツ プレースホルダー 2">
            <a:extLst>
              <a:ext uri="{FF2B5EF4-FFF2-40B4-BE49-F238E27FC236}">
                <a16:creationId xmlns:a16="http://schemas.microsoft.com/office/drawing/2014/main" id="{CF7D045C-238B-480A-983D-21CE73EEF556}"/>
              </a:ext>
            </a:extLst>
          </p:cNvPr>
          <p:cNvSpPr txBox="1">
            <a:spLocks/>
          </p:cNvSpPr>
          <p:nvPr/>
        </p:nvSpPr>
        <p:spPr>
          <a:xfrm>
            <a:off x="1201208" y="2811918"/>
            <a:ext cx="1057169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600" dirty="0"/>
              <a:t>■　工場内　　　　　　　　　　　　　　　　■事務所内</a:t>
            </a:r>
            <a:endParaRPr lang="en-US" altLang="ja-JP" sz="1600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5A33B7C6-64CB-42BF-9645-15C1FA92566B}"/>
              </a:ext>
            </a:extLst>
          </p:cNvPr>
          <p:cNvSpPr/>
          <p:nvPr/>
        </p:nvSpPr>
        <p:spPr>
          <a:xfrm>
            <a:off x="6228570" y="4595942"/>
            <a:ext cx="2202197" cy="3143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B0414B9-1817-4526-9C87-047444D02729}"/>
              </a:ext>
            </a:extLst>
          </p:cNvPr>
          <p:cNvSpPr/>
          <p:nvPr/>
        </p:nvSpPr>
        <p:spPr>
          <a:xfrm>
            <a:off x="5963178" y="3819563"/>
            <a:ext cx="2732766" cy="3143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80EB16F5-A9B2-4B12-B5B7-876DDC46789E}"/>
              </a:ext>
            </a:extLst>
          </p:cNvPr>
          <p:cNvSpPr/>
          <p:nvPr/>
        </p:nvSpPr>
        <p:spPr>
          <a:xfrm>
            <a:off x="8840638" y="4601961"/>
            <a:ext cx="903231" cy="3083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229BEF9B-8C04-4116-A1A8-4476DE7285C6}"/>
              </a:ext>
            </a:extLst>
          </p:cNvPr>
          <p:cNvSpPr/>
          <p:nvPr/>
        </p:nvSpPr>
        <p:spPr>
          <a:xfrm>
            <a:off x="1353312" y="4498848"/>
            <a:ext cx="694944" cy="576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A47BEDB5-8B78-4D08-A5B3-CCB914A288FE}"/>
              </a:ext>
            </a:extLst>
          </p:cNvPr>
          <p:cNvSpPr/>
          <p:nvPr/>
        </p:nvSpPr>
        <p:spPr>
          <a:xfrm>
            <a:off x="1853184" y="5145659"/>
            <a:ext cx="694944" cy="576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4FF4065C-AA7F-43AF-9584-9CB31FCDBF83}"/>
              </a:ext>
            </a:extLst>
          </p:cNvPr>
          <p:cNvSpPr/>
          <p:nvPr/>
        </p:nvSpPr>
        <p:spPr>
          <a:xfrm>
            <a:off x="4087798" y="5141977"/>
            <a:ext cx="694944" cy="576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F817AFD4-B464-4279-B707-AEC8C0668867}"/>
              </a:ext>
            </a:extLst>
          </p:cNvPr>
          <p:cNvSpPr/>
          <p:nvPr/>
        </p:nvSpPr>
        <p:spPr>
          <a:xfrm>
            <a:off x="4706626" y="4498848"/>
            <a:ext cx="694944" cy="576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457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4D85E5D-153E-4439-9E09-EDA7CC33F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取り組み内容について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65E3367-4251-46C1-8C8D-39A20C3C07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sz="2800" b="1" dirty="0">
                <a:solidFill>
                  <a:schemeClr val="bg1">
                    <a:lumMod val="85000"/>
                  </a:schemeClr>
                </a:solidFill>
              </a:rPr>
              <a:t>１、働きやすい環境を整える</a:t>
            </a:r>
            <a:endParaRPr lang="en-US" altLang="ja-JP" sz="2800" b="1" dirty="0">
              <a:solidFill>
                <a:schemeClr val="bg1">
                  <a:lumMod val="85000"/>
                </a:schemeClr>
              </a:solidFill>
            </a:endParaRPr>
          </a:p>
          <a:p>
            <a:endParaRPr lang="en-US" altLang="ja-JP" sz="2800" b="1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ja-JP" altLang="en-US" sz="2800" b="1" dirty="0">
                <a:solidFill>
                  <a:schemeClr val="bg1">
                    <a:lumMod val="85000"/>
                  </a:schemeClr>
                </a:solidFill>
              </a:rPr>
              <a:t>２、省エネ企業へ</a:t>
            </a:r>
            <a:endParaRPr lang="en-US" altLang="ja-JP" sz="2800" b="1" dirty="0">
              <a:solidFill>
                <a:schemeClr val="bg1">
                  <a:lumMod val="85000"/>
                </a:schemeClr>
              </a:solidFill>
            </a:endParaRPr>
          </a:p>
          <a:p>
            <a:endParaRPr lang="en-US" altLang="ja-JP" sz="2800" b="1" dirty="0"/>
          </a:p>
          <a:p>
            <a:r>
              <a:rPr lang="ja-JP" altLang="en-US" sz="2800" b="1" dirty="0"/>
              <a:t>３、プラスチックごみの削減</a:t>
            </a:r>
          </a:p>
        </p:txBody>
      </p:sp>
    </p:spTree>
    <p:extLst>
      <p:ext uri="{BB962C8B-B14F-4D97-AF65-F5344CB8AC3E}">
        <p14:creationId xmlns:p14="http://schemas.microsoft.com/office/powerpoint/2010/main" val="25826561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コンテンツ プレースホルダー 2">
            <a:extLst>
              <a:ext uri="{FF2B5EF4-FFF2-40B4-BE49-F238E27FC236}">
                <a16:creationId xmlns:a16="http://schemas.microsoft.com/office/drawing/2014/main" id="{ECFAB737-FF41-4363-A5A5-3D94F4D5A093}"/>
              </a:ext>
            </a:extLst>
          </p:cNvPr>
          <p:cNvSpPr txBox="1">
            <a:spLocks/>
          </p:cNvSpPr>
          <p:nvPr/>
        </p:nvSpPr>
        <p:spPr>
          <a:xfrm>
            <a:off x="677863" y="1488613"/>
            <a:ext cx="1057169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000" dirty="0"/>
              <a:t>プラスチックごみ削減目標の設定。</a:t>
            </a:r>
            <a:endParaRPr lang="en-US" altLang="ja-JP" sz="2000" dirty="0"/>
          </a:p>
          <a:p>
            <a:r>
              <a:rPr lang="ja-JP" altLang="en-US" sz="2000" dirty="0"/>
              <a:t>毎月現状把握を行い、ＰＤＣＡサイクルを回してます。</a:t>
            </a:r>
            <a:endParaRPr lang="en-US" altLang="ja-JP" sz="2000" dirty="0"/>
          </a:p>
        </p:txBody>
      </p:sp>
      <p:sp>
        <p:nvSpPr>
          <p:cNvPr id="12" name="タイトル 1">
            <a:extLst>
              <a:ext uri="{FF2B5EF4-FFF2-40B4-BE49-F238E27FC236}">
                <a16:creationId xmlns:a16="http://schemas.microsoft.com/office/drawing/2014/main" id="{0F8FE155-995F-40D6-ABB9-C726ED844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863" y="609600"/>
            <a:ext cx="8596312" cy="1320800"/>
          </a:xfrm>
        </p:spPr>
        <p:txBody>
          <a:bodyPr/>
          <a:lstStyle/>
          <a:p>
            <a:r>
              <a:rPr lang="ja-JP" altLang="en-US" dirty="0"/>
              <a:t>３、プラスチックごみの削減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A75187C-161D-45E8-AD4B-6ACF2C6E8A02}"/>
              </a:ext>
            </a:extLst>
          </p:cNvPr>
          <p:cNvSpPr/>
          <p:nvPr/>
        </p:nvSpPr>
        <p:spPr>
          <a:xfrm>
            <a:off x="1045029" y="2540000"/>
            <a:ext cx="4458463" cy="431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A36728CE-B434-4248-A320-89EF96047AFB}"/>
              </a:ext>
            </a:extLst>
          </p:cNvPr>
          <p:cNvSpPr/>
          <p:nvPr/>
        </p:nvSpPr>
        <p:spPr>
          <a:xfrm>
            <a:off x="1647825" y="2333625"/>
            <a:ext cx="3279397" cy="36345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ごみの削減目標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3C340788-08AB-43F2-9879-984B0B7C38E2}"/>
              </a:ext>
            </a:extLst>
          </p:cNvPr>
          <p:cNvSpPr/>
          <p:nvPr/>
        </p:nvSpPr>
        <p:spPr>
          <a:xfrm>
            <a:off x="5709609" y="2540000"/>
            <a:ext cx="4458463" cy="431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C257581D-53A9-46CF-BE1A-FBD9F3A5F4A7}"/>
              </a:ext>
            </a:extLst>
          </p:cNvPr>
          <p:cNvSpPr/>
          <p:nvPr/>
        </p:nvSpPr>
        <p:spPr>
          <a:xfrm>
            <a:off x="6312405" y="2333625"/>
            <a:ext cx="3279397" cy="36345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モニタリング</a:t>
            </a:r>
          </a:p>
        </p:txBody>
      </p:sp>
      <p:sp>
        <p:nvSpPr>
          <p:cNvPr id="15" name="コンテンツ プレースホルダー 2">
            <a:extLst>
              <a:ext uri="{FF2B5EF4-FFF2-40B4-BE49-F238E27FC236}">
                <a16:creationId xmlns:a16="http://schemas.microsoft.com/office/drawing/2014/main" id="{D8A54237-CE4C-4451-8C92-E84779586B5C}"/>
              </a:ext>
            </a:extLst>
          </p:cNvPr>
          <p:cNvSpPr txBox="1">
            <a:spLocks/>
          </p:cNvSpPr>
          <p:nvPr/>
        </p:nvSpPr>
        <p:spPr>
          <a:xfrm>
            <a:off x="1455113" y="4066050"/>
            <a:ext cx="363829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ja-JP" altLang="en-US" sz="2800" dirty="0"/>
              <a:t>目標：</a:t>
            </a:r>
            <a:endParaRPr lang="en-US" altLang="ja-JP" sz="2800" dirty="0"/>
          </a:p>
          <a:p>
            <a:pPr marL="0" indent="0" algn="ctr">
              <a:buNone/>
            </a:pPr>
            <a:r>
              <a:rPr lang="ja-JP" altLang="en-US" sz="2800" b="1" u="sng" dirty="0"/>
              <a:t>電力使用量１０％減</a:t>
            </a:r>
            <a:endParaRPr lang="en-US" altLang="ja-JP" sz="2800" b="1" u="sng" dirty="0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4D87AF6B-1D94-4C08-B006-0365B5FC4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9609" y="3542093"/>
            <a:ext cx="4362001" cy="218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5253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コンテンツ プレースホルダー 2">
            <a:extLst>
              <a:ext uri="{FF2B5EF4-FFF2-40B4-BE49-F238E27FC236}">
                <a16:creationId xmlns:a16="http://schemas.microsoft.com/office/drawing/2014/main" id="{ECFAB737-FF41-4363-A5A5-3D94F4D5A093}"/>
              </a:ext>
            </a:extLst>
          </p:cNvPr>
          <p:cNvSpPr txBox="1">
            <a:spLocks/>
          </p:cNvSpPr>
          <p:nvPr/>
        </p:nvSpPr>
        <p:spPr>
          <a:xfrm>
            <a:off x="677863" y="1488613"/>
            <a:ext cx="1057169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000" dirty="0"/>
              <a:t>プラスチックを材質ごとに分別し、再利用・販売を行う事で</a:t>
            </a:r>
            <a:endParaRPr lang="en-US" altLang="ja-JP" sz="2000" dirty="0"/>
          </a:p>
          <a:p>
            <a:pPr marL="0" indent="0">
              <a:buNone/>
            </a:pPr>
            <a:r>
              <a:rPr lang="ja-JP" altLang="en-US" sz="2000" dirty="0"/>
              <a:t>　ごみを減らす活動をしてます。</a:t>
            </a:r>
            <a:endParaRPr lang="en-US" altLang="ja-JP" sz="2000" dirty="0"/>
          </a:p>
        </p:txBody>
      </p:sp>
      <p:sp>
        <p:nvSpPr>
          <p:cNvPr id="12" name="タイトル 1">
            <a:extLst>
              <a:ext uri="{FF2B5EF4-FFF2-40B4-BE49-F238E27FC236}">
                <a16:creationId xmlns:a16="http://schemas.microsoft.com/office/drawing/2014/main" id="{0F8FE155-995F-40D6-ABB9-C726ED844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863" y="609600"/>
            <a:ext cx="8596312" cy="1320800"/>
          </a:xfrm>
        </p:spPr>
        <p:txBody>
          <a:bodyPr/>
          <a:lstStyle/>
          <a:p>
            <a:r>
              <a:rPr lang="ja-JP" altLang="en-US" dirty="0"/>
              <a:t>３、プラスチックごみの削減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A75187C-161D-45E8-AD4B-6ACF2C6E8A02}"/>
              </a:ext>
            </a:extLst>
          </p:cNvPr>
          <p:cNvSpPr/>
          <p:nvPr/>
        </p:nvSpPr>
        <p:spPr>
          <a:xfrm>
            <a:off x="1045029" y="2540000"/>
            <a:ext cx="8800011" cy="431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A36728CE-B434-4248-A320-89EF96047AFB}"/>
              </a:ext>
            </a:extLst>
          </p:cNvPr>
          <p:cNvSpPr/>
          <p:nvPr/>
        </p:nvSpPr>
        <p:spPr>
          <a:xfrm>
            <a:off x="1647825" y="2333625"/>
            <a:ext cx="3279397" cy="36345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プラスチック材質の分別</a:t>
            </a:r>
          </a:p>
        </p:txBody>
      </p:sp>
      <p:pic>
        <p:nvPicPr>
          <p:cNvPr id="4" name="図 3" descr="屋外, 空, 草, 地面 が含まれている画像&#10;&#10;自動的に生成された説明">
            <a:extLst>
              <a:ext uri="{FF2B5EF4-FFF2-40B4-BE49-F238E27FC236}">
                <a16:creationId xmlns:a16="http://schemas.microsoft.com/office/drawing/2014/main" id="{3A98C05A-A669-4578-BF04-088BD5FA05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625" y="3321886"/>
            <a:ext cx="3722409" cy="2791807"/>
          </a:xfrm>
          <a:prstGeom prst="rect">
            <a:avLst/>
          </a:prstGeom>
        </p:spPr>
      </p:pic>
      <p:sp>
        <p:nvSpPr>
          <p:cNvPr id="18" name="コンテンツ プレースホルダー 2">
            <a:extLst>
              <a:ext uri="{FF2B5EF4-FFF2-40B4-BE49-F238E27FC236}">
                <a16:creationId xmlns:a16="http://schemas.microsoft.com/office/drawing/2014/main" id="{F9CF3549-570B-454D-B506-5C88CDA05053}"/>
              </a:ext>
            </a:extLst>
          </p:cNvPr>
          <p:cNvSpPr txBox="1">
            <a:spLocks/>
          </p:cNvSpPr>
          <p:nvPr/>
        </p:nvSpPr>
        <p:spPr>
          <a:xfrm>
            <a:off x="5445034" y="3183602"/>
            <a:ext cx="4400006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000" dirty="0"/>
              <a:t>プラスチックの材質ごとに</a:t>
            </a:r>
            <a:endParaRPr lang="en-US" altLang="ja-JP" sz="2000" dirty="0"/>
          </a:p>
          <a:p>
            <a:pPr marL="0" indent="0">
              <a:buNone/>
            </a:pPr>
            <a:r>
              <a:rPr lang="ja-JP" altLang="en-US" sz="2000" dirty="0"/>
              <a:t>ゴミを分別しています。</a:t>
            </a:r>
            <a:endParaRPr lang="en-US" altLang="ja-JP" sz="2000" dirty="0"/>
          </a:p>
          <a:p>
            <a:pPr marL="0" indent="0">
              <a:buNone/>
            </a:pPr>
            <a:r>
              <a:rPr lang="en-US" altLang="ja-JP" sz="1600" dirty="0"/>
              <a:t>※</a:t>
            </a:r>
            <a:r>
              <a:rPr lang="ja-JP" altLang="en-US" sz="1600" dirty="0"/>
              <a:t>ＰＡ、ＰＢＴ、ＰＰなど</a:t>
            </a:r>
            <a:endParaRPr lang="en-US" altLang="ja-JP" sz="1600" dirty="0"/>
          </a:p>
          <a:p>
            <a:pPr marL="0" indent="0">
              <a:buNone/>
            </a:pPr>
            <a:r>
              <a:rPr lang="ja-JP" altLang="en-US" sz="2000" dirty="0"/>
              <a:t>分別後は材質ごとに、</a:t>
            </a:r>
            <a:endParaRPr lang="en-US" altLang="ja-JP" sz="2000" dirty="0"/>
          </a:p>
          <a:p>
            <a:pPr marL="0" indent="0">
              <a:buNone/>
            </a:pPr>
            <a:r>
              <a:rPr lang="ja-JP" altLang="en-US" sz="2000" dirty="0"/>
              <a:t>✓　再利用</a:t>
            </a:r>
            <a:endParaRPr lang="en-US" altLang="ja-JP" sz="2000" dirty="0"/>
          </a:p>
          <a:p>
            <a:pPr marL="0" indent="0">
              <a:buNone/>
            </a:pPr>
            <a:r>
              <a:rPr lang="ja-JP" altLang="en-US" sz="2000" dirty="0"/>
              <a:t>✓　販売</a:t>
            </a:r>
            <a:endParaRPr lang="en-US" altLang="ja-JP" sz="2000" dirty="0"/>
          </a:p>
          <a:p>
            <a:pPr marL="0" indent="0">
              <a:buNone/>
            </a:pPr>
            <a:r>
              <a:rPr lang="ja-JP" altLang="en-US" sz="2000" dirty="0"/>
              <a:t>を行っております。</a:t>
            </a:r>
            <a:endParaRPr lang="en-US" altLang="ja-JP" sz="2000" dirty="0"/>
          </a:p>
        </p:txBody>
      </p:sp>
    </p:spTree>
    <p:extLst>
      <p:ext uri="{BB962C8B-B14F-4D97-AF65-F5344CB8AC3E}">
        <p14:creationId xmlns:p14="http://schemas.microsoft.com/office/powerpoint/2010/main" val="946943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4D85E5D-153E-4439-9E09-EDA7CC33F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取り組み内容について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65E3367-4251-46C1-8C8D-39A20C3C07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sz="2800" b="1" dirty="0"/>
              <a:t>１、働きやすい環境を整える</a:t>
            </a:r>
            <a:endParaRPr lang="en-US" altLang="ja-JP" sz="2800" b="1" dirty="0"/>
          </a:p>
          <a:p>
            <a:endParaRPr lang="en-US" altLang="ja-JP" sz="2800" b="1" dirty="0"/>
          </a:p>
          <a:p>
            <a:r>
              <a:rPr lang="ja-JP" altLang="en-US" sz="2800" b="1" dirty="0"/>
              <a:t>２、省エネ企業へ</a:t>
            </a:r>
            <a:endParaRPr lang="en-US" altLang="ja-JP" sz="2800" b="1" dirty="0"/>
          </a:p>
          <a:p>
            <a:endParaRPr lang="en-US" altLang="ja-JP" sz="2800" b="1" dirty="0"/>
          </a:p>
          <a:p>
            <a:r>
              <a:rPr lang="ja-JP" altLang="en-US" sz="2800" b="1" dirty="0"/>
              <a:t>３、プラスチックごみの削減</a:t>
            </a:r>
          </a:p>
        </p:txBody>
      </p:sp>
    </p:spTree>
    <p:extLst>
      <p:ext uri="{BB962C8B-B14F-4D97-AF65-F5344CB8AC3E}">
        <p14:creationId xmlns:p14="http://schemas.microsoft.com/office/powerpoint/2010/main" val="3632151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4D85E5D-153E-4439-9E09-EDA7CC33F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取り組み内容について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65E3367-4251-46C1-8C8D-39A20C3C07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sz="2800" b="1" dirty="0"/>
              <a:t>１、働きやすい環境を整える</a:t>
            </a:r>
            <a:endParaRPr lang="en-US" altLang="ja-JP" sz="2800" b="1" dirty="0"/>
          </a:p>
          <a:p>
            <a:endParaRPr lang="en-US" altLang="ja-JP" sz="2800" b="1" dirty="0"/>
          </a:p>
          <a:p>
            <a:r>
              <a:rPr lang="ja-JP" altLang="en-US" sz="2800" b="1" dirty="0">
                <a:solidFill>
                  <a:schemeClr val="bg1">
                    <a:lumMod val="65000"/>
                  </a:schemeClr>
                </a:solidFill>
              </a:rPr>
              <a:t>２、省エネ企業へ</a:t>
            </a:r>
            <a:endParaRPr lang="en-US" altLang="ja-JP" sz="2800" b="1" dirty="0">
              <a:solidFill>
                <a:schemeClr val="bg1">
                  <a:lumMod val="65000"/>
                </a:schemeClr>
              </a:solidFill>
            </a:endParaRPr>
          </a:p>
          <a:p>
            <a:endParaRPr lang="en-US" altLang="ja-JP" sz="2800" b="1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ja-JP" altLang="en-US" sz="2800" b="1" dirty="0">
                <a:solidFill>
                  <a:schemeClr val="bg1">
                    <a:lumMod val="65000"/>
                  </a:schemeClr>
                </a:solidFill>
              </a:rPr>
              <a:t>３、プラスチックごみの削減</a:t>
            </a:r>
          </a:p>
        </p:txBody>
      </p:sp>
    </p:spTree>
    <p:extLst>
      <p:ext uri="{BB962C8B-B14F-4D97-AF65-F5344CB8AC3E}">
        <p14:creationId xmlns:p14="http://schemas.microsoft.com/office/powerpoint/2010/main" val="3346203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FD01CA2-3991-40D4-BE8B-C1270F1AE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１、働きやすい環境を整える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5319956-44B8-460B-9B9A-BC902A37E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22439"/>
            <a:ext cx="8596668" cy="3880773"/>
          </a:xfrm>
        </p:spPr>
        <p:txBody>
          <a:bodyPr>
            <a:normAutofit/>
          </a:bodyPr>
          <a:lstStyle/>
          <a:p>
            <a:r>
              <a:rPr lang="ja-JP" altLang="en-US" sz="2000" dirty="0"/>
              <a:t>有給促進日を設け、全員が有給を使える環境を整えてます</a:t>
            </a:r>
            <a:endParaRPr kumimoji="1" lang="ja-JP" altLang="en-US" sz="2000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D5B0B47-73A1-4B9A-B7D7-54B7B08021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42" t="679" r="60952" b="97527"/>
          <a:stretch/>
        </p:blipFill>
        <p:spPr>
          <a:xfrm>
            <a:off x="3700330" y="2826403"/>
            <a:ext cx="3279397" cy="31597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67B40AA-13DB-4FC1-83FF-6246CD9715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03" b="48276"/>
          <a:stretch/>
        </p:blipFill>
        <p:spPr>
          <a:xfrm>
            <a:off x="1189876" y="3192328"/>
            <a:ext cx="3931113" cy="3291238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2C82736A-7189-49F5-9218-2D3E48DF3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379" y="3271704"/>
            <a:ext cx="3931113" cy="3311793"/>
          </a:xfrm>
          <a:prstGeom prst="rect">
            <a:avLst/>
          </a:prstGeom>
        </p:spPr>
      </p:pic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9D85C185-4FAF-49B6-81BC-25447BA7B2BA}"/>
              </a:ext>
            </a:extLst>
          </p:cNvPr>
          <p:cNvSpPr/>
          <p:nvPr/>
        </p:nvSpPr>
        <p:spPr>
          <a:xfrm>
            <a:off x="5643929" y="6332317"/>
            <a:ext cx="1480408" cy="25118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208FA71E-03E6-4D32-9D88-F2D3D95FBDD7}"/>
              </a:ext>
            </a:extLst>
          </p:cNvPr>
          <p:cNvSpPr/>
          <p:nvPr/>
        </p:nvSpPr>
        <p:spPr>
          <a:xfrm>
            <a:off x="1045029" y="2540000"/>
            <a:ext cx="8794296" cy="431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63BC8BB0-94F9-419F-A961-53719FEF1F1C}"/>
              </a:ext>
            </a:extLst>
          </p:cNvPr>
          <p:cNvSpPr/>
          <p:nvPr/>
        </p:nvSpPr>
        <p:spPr>
          <a:xfrm>
            <a:off x="1647825" y="2333625"/>
            <a:ext cx="3279397" cy="36345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2019</a:t>
            </a:r>
            <a:r>
              <a:rPr kumimoji="1" lang="ja-JP" altLang="en-US" dirty="0">
                <a:solidFill>
                  <a:schemeClr val="tx1"/>
                </a:solidFill>
              </a:rPr>
              <a:t>年カレンダー</a:t>
            </a:r>
          </a:p>
        </p:txBody>
      </p:sp>
    </p:spTree>
    <p:extLst>
      <p:ext uri="{BB962C8B-B14F-4D97-AF65-F5344CB8AC3E}">
        <p14:creationId xmlns:p14="http://schemas.microsoft.com/office/powerpoint/2010/main" val="2368343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FD01CA2-3991-40D4-BE8B-C1270F1AE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１、働きやすい環境を整える</a:t>
            </a:r>
          </a:p>
        </p:txBody>
      </p:sp>
      <p:sp>
        <p:nvSpPr>
          <p:cNvPr id="14" name="コンテンツ プレースホルダー 2">
            <a:extLst>
              <a:ext uri="{FF2B5EF4-FFF2-40B4-BE49-F238E27FC236}">
                <a16:creationId xmlns:a16="http://schemas.microsoft.com/office/drawing/2014/main" id="{ECFAB737-FF41-4363-A5A5-3D94F4D5A093}"/>
              </a:ext>
            </a:extLst>
          </p:cNvPr>
          <p:cNvSpPr txBox="1">
            <a:spLocks/>
          </p:cNvSpPr>
          <p:nvPr/>
        </p:nvSpPr>
        <p:spPr>
          <a:xfrm>
            <a:off x="677334" y="1397698"/>
            <a:ext cx="11514666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000" dirty="0"/>
              <a:t>両立支援の行動計画を策定しました。　</a:t>
            </a:r>
            <a:endParaRPr lang="en-US" altLang="ja-JP" sz="2000" dirty="0"/>
          </a:p>
          <a:p>
            <a:r>
              <a:rPr lang="ja-JP" altLang="en-US" sz="2000" dirty="0"/>
              <a:t>弊社の行動計画は、厚生労働省両立支援サイトに掲載中です。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ED721AA-F151-4E6F-B2A4-1234B3158955}"/>
              </a:ext>
            </a:extLst>
          </p:cNvPr>
          <p:cNvGrpSpPr/>
          <p:nvPr/>
        </p:nvGrpSpPr>
        <p:grpSpPr>
          <a:xfrm>
            <a:off x="5302592" y="2301692"/>
            <a:ext cx="4470400" cy="4524375"/>
            <a:chOff x="1045029" y="2333625"/>
            <a:chExt cx="4470400" cy="4524375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27665430-385C-4EDF-86EF-2E55A40CED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416" t="10518" r="31167" b="18222"/>
            <a:stretch/>
          </p:blipFill>
          <p:spPr>
            <a:xfrm>
              <a:off x="1046480" y="2825769"/>
              <a:ext cx="4144645" cy="4011216"/>
            </a:xfrm>
            <a:prstGeom prst="rect">
              <a:avLst/>
            </a:prstGeom>
          </p:spPr>
        </p:pic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FBA9E85F-A20B-493D-9B3C-E329AE9408F0}"/>
                </a:ext>
              </a:extLst>
            </p:cNvPr>
            <p:cNvSpPr/>
            <p:nvPr/>
          </p:nvSpPr>
          <p:spPr>
            <a:xfrm>
              <a:off x="1045029" y="2540000"/>
              <a:ext cx="4470400" cy="4318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四角形: 角を丸くする 14">
              <a:extLst>
                <a:ext uri="{FF2B5EF4-FFF2-40B4-BE49-F238E27FC236}">
                  <a16:creationId xmlns:a16="http://schemas.microsoft.com/office/drawing/2014/main" id="{55A4012F-744C-4B40-8499-4AA87CD34FAD}"/>
                </a:ext>
              </a:extLst>
            </p:cNvPr>
            <p:cNvSpPr/>
            <p:nvPr/>
          </p:nvSpPr>
          <p:spPr>
            <a:xfrm>
              <a:off x="1647825" y="2333625"/>
              <a:ext cx="3279397" cy="36345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>
                  <a:solidFill>
                    <a:schemeClr val="tx1"/>
                  </a:solidFill>
                </a:rPr>
                <a:t>行動計画公表サイト</a:t>
              </a:r>
            </a:p>
          </p:txBody>
        </p:sp>
      </p:grp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70D527C3-C450-4C37-8244-501B5FDC3E80}"/>
              </a:ext>
            </a:extLst>
          </p:cNvPr>
          <p:cNvGrpSpPr/>
          <p:nvPr/>
        </p:nvGrpSpPr>
        <p:grpSpPr>
          <a:xfrm>
            <a:off x="682273" y="2333625"/>
            <a:ext cx="4470400" cy="4492442"/>
            <a:chOff x="5515429" y="2365558"/>
            <a:chExt cx="4470400" cy="4492442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A4AA27ED-6956-4BB6-A898-850F6A4637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917" t="11909" r="31000" b="10074"/>
            <a:stretch/>
          </p:blipFill>
          <p:spPr>
            <a:xfrm>
              <a:off x="5665348" y="2825769"/>
              <a:ext cx="3937924" cy="4011216"/>
            </a:xfrm>
            <a:prstGeom prst="rect">
              <a:avLst/>
            </a:prstGeom>
          </p:spPr>
        </p:pic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92048256-BC56-487A-8557-0637FCEE73DD}"/>
                </a:ext>
              </a:extLst>
            </p:cNvPr>
            <p:cNvSpPr/>
            <p:nvPr/>
          </p:nvSpPr>
          <p:spPr>
            <a:xfrm>
              <a:off x="5515429" y="2540000"/>
              <a:ext cx="4470400" cy="4318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四角形: 角を丸くする 15">
              <a:extLst>
                <a:ext uri="{FF2B5EF4-FFF2-40B4-BE49-F238E27FC236}">
                  <a16:creationId xmlns:a16="http://schemas.microsoft.com/office/drawing/2014/main" id="{A3EBE1F9-B1D8-4A24-8FB2-FD542622D836}"/>
                </a:ext>
              </a:extLst>
            </p:cNvPr>
            <p:cNvSpPr/>
            <p:nvPr/>
          </p:nvSpPr>
          <p:spPr>
            <a:xfrm>
              <a:off x="6096000" y="2365558"/>
              <a:ext cx="3279397" cy="36345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>
                  <a:solidFill>
                    <a:schemeClr val="tx1"/>
                  </a:solidFill>
                </a:rPr>
                <a:t>御津電子行動計画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6765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FD01CA2-3991-40D4-BE8B-C1270F1AE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１、働きやすい環境を整える</a:t>
            </a:r>
          </a:p>
        </p:txBody>
      </p:sp>
      <p:sp>
        <p:nvSpPr>
          <p:cNvPr id="14" name="コンテンツ プレースホルダー 2">
            <a:extLst>
              <a:ext uri="{FF2B5EF4-FFF2-40B4-BE49-F238E27FC236}">
                <a16:creationId xmlns:a16="http://schemas.microsoft.com/office/drawing/2014/main" id="{ECFAB737-FF41-4363-A5A5-3D94F4D5A093}"/>
              </a:ext>
            </a:extLst>
          </p:cNvPr>
          <p:cNvSpPr txBox="1">
            <a:spLocks/>
          </p:cNvSpPr>
          <p:nvPr/>
        </p:nvSpPr>
        <p:spPr>
          <a:xfrm>
            <a:off x="677333" y="1722439"/>
            <a:ext cx="1057169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000" dirty="0"/>
              <a:t>社員が高度な教育を受けれるよう、</a:t>
            </a:r>
            <a:r>
              <a:rPr lang="en-US" altLang="ja-JP" sz="2000" dirty="0"/>
              <a:t>『</a:t>
            </a:r>
            <a:r>
              <a:rPr lang="ja-JP" altLang="en-US" sz="2000" dirty="0"/>
              <a:t>岡山県産業振興財団</a:t>
            </a:r>
            <a:r>
              <a:rPr lang="en-US" altLang="ja-JP" sz="2000" dirty="0"/>
              <a:t>』</a:t>
            </a:r>
            <a:r>
              <a:rPr lang="ja-JP" altLang="en-US" sz="2000" dirty="0"/>
              <a:t>主催の研修に参加</a:t>
            </a:r>
            <a:endParaRPr lang="en-US" altLang="ja-JP" sz="2000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81CCFAE-F797-4BC9-BA2C-F23925757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699" y="2800165"/>
            <a:ext cx="7263301" cy="4079438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734D5C94-F933-4F6F-9D56-B1F8DC5E3D08}"/>
              </a:ext>
            </a:extLst>
          </p:cNvPr>
          <p:cNvSpPr/>
          <p:nvPr/>
        </p:nvSpPr>
        <p:spPr>
          <a:xfrm>
            <a:off x="1045029" y="2540000"/>
            <a:ext cx="8794296" cy="431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245F2D6A-19D1-4F49-811F-F37435F72D65}"/>
              </a:ext>
            </a:extLst>
          </p:cNvPr>
          <p:cNvSpPr/>
          <p:nvPr/>
        </p:nvSpPr>
        <p:spPr>
          <a:xfrm>
            <a:off x="1647825" y="2333625"/>
            <a:ext cx="3279397" cy="36345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研修カレンダー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2456A2F-DB3B-4ED7-891D-7BB8D9639AA7}"/>
              </a:ext>
            </a:extLst>
          </p:cNvPr>
          <p:cNvSpPr/>
          <p:nvPr/>
        </p:nvSpPr>
        <p:spPr>
          <a:xfrm>
            <a:off x="5133975" y="3171825"/>
            <a:ext cx="723900" cy="36861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6741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4D85E5D-153E-4439-9E09-EDA7CC33F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取り組み内容について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65E3367-4251-46C1-8C8D-39A20C3C07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sz="2800" b="1" dirty="0">
                <a:solidFill>
                  <a:schemeClr val="bg1">
                    <a:lumMod val="85000"/>
                  </a:schemeClr>
                </a:solidFill>
              </a:rPr>
              <a:t>１、働きやすい環境を整える</a:t>
            </a:r>
            <a:endParaRPr lang="en-US" altLang="ja-JP" sz="2800" b="1" dirty="0">
              <a:solidFill>
                <a:schemeClr val="bg1">
                  <a:lumMod val="85000"/>
                </a:schemeClr>
              </a:solidFill>
            </a:endParaRPr>
          </a:p>
          <a:p>
            <a:endParaRPr lang="en-US" altLang="ja-JP" sz="2800" b="1" dirty="0"/>
          </a:p>
          <a:p>
            <a:r>
              <a:rPr lang="ja-JP" altLang="en-US" sz="2800" b="1" dirty="0"/>
              <a:t>２、省エネ企業へ</a:t>
            </a:r>
            <a:endParaRPr lang="en-US" altLang="ja-JP" sz="2800" b="1" dirty="0"/>
          </a:p>
          <a:p>
            <a:endParaRPr lang="en-US" altLang="ja-JP" sz="2800" b="1" dirty="0"/>
          </a:p>
          <a:p>
            <a:r>
              <a:rPr lang="ja-JP" altLang="en-US" sz="2800" b="1" dirty="0">
                <a:solidFill>
                  <a:schemeClr val="bg1">
                    <a:lumMod val="85000"/>
                  </a:schemeClr>
                </a:solidFill>
              </a:rPr>
              <a:t>３、プラスチックごみの削減</a:t>
            </a:r>
          </a:p>
        </p:txBody>
      </p:sp>
    </p:spTree>
    <p:extLst>
      <p:ext uri="{BB962C8B-B14F-4D97-AF65-F5344CB8AC3E}">
        <p14:creationId xmlns:p14="http://schemas.microsoft.com/office/powerpoint/2010/main" val="10687621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FD01CA2-3991-40D4-BE8B-C1270F1AE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２、省エネ企業へ</a:t>
            </a:r>
          </a:p>
        </p:txBody>
      </p:sp>
      <p:sp>
        <p:nvSpPr>
          <p:cNvPr id="14" name="コンテンツ プレースホルダー 2">
            <a:extLst>
              <a:ext uri="{FF2B5EF4-FFF2-40B4-BE49-F238E27FC236}">
                <a16:creationId xmlns:a16="http://schemas.microsoft.com/office/drawing/2014/main" id="{ECFAB737-FF41-4363-A5A5-3D94F4D5A093}"/>
              </a:ext>
            </a:extLst>
          </p:cNvPr>
          <p:cNvSpPr txBox="1">
            <a:spLocks/>
          </p:cNvSpPr>
          <p:nvPr/>
        </p:nvSpPr>
        <p:spPr>
          <a:xfrm>
            <a:off x="677334" y="1451177"/>
            <a:ext cx="1057169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000" dirty="0"/>
              <a:t>省エネ目標を設定し、掲げております</a:t>
            </a:r>
            <a:endParaRPr lang="en-US" altLang="ja-JP" sz="2000" dirty="0"/>
          </a:p>
          <a:p>
            <a:r>
              <a:rPr lang="ja-JP" altLang="en-US" sz="2000" dirty="0"/>
              <a:t>毎月電気料金をグラフ化してモニタリングしてます</a:t>
            </a:r>
            <a:endParaRPr lang="en-US" altLang="ja-JP" sz="2000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734D5C94-F933-4F6F-9D56-B1F8DC5E3D08}"/>
              </a:ext>
            </a:extLst>
          </p:cNvPr>
          <p:cNvSpPr/>
          <p:nvPr/>
        </p:nvSpPr>
        <p:spPr>
          <a:xfrm>
            <a:off x="1045029" y="2540000"/>
            <a:ext cx="4458463" cy="431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245F2D6A-19D1-4F49-811F-F37435F72D65}"/>
              </a:ext>
            </a:extLst>
          </p:cNvPr>
          <p:cNvSpPr/>
          <p:nvPr/>
        </p:nvSpPr>
        <p:spPr>
          <a:xfrm>
            <a:off x="1647825" y="2333625"/>
            <a:ext cx="3279397" cy="36345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省エネ目標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05C9A41-8A91-4E25-815F-464D031DCC37}"/>
              </a:ext>
            </a:extLst>
          </p:cNvPr>
          <p:cNvSpPr/>
          <p:nvPr/>
        </p:nvSpPr>
        <p:spPr>
          <a:xfrm>
            <a:off x="5709609" y="2540000"/>
            <a:ext cx="4458463" cy="431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C45A939B-1037-4D82-ABE8-2DFD2717C6E2}"/>
              </a:ext>
            </a:extLst>
          </p:cNvPr>
          <p:cNvSpPr/>
          <p:nvPr/>
        </p:nvSpPr>
        <p:spPr>
          <a:xfrm>
            <a:off x="6312405" y="2333625"/>
            <a:ext cx="3279397" cy="36345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モニタリング</a:t>
            </a:r>
          </a:p>
        </p:txBody>
      </p:sp>
      <p:sp>
        <p:nvSpPr>
          <p:cNvPr id="12" name="コンテンツ プレースホルダー 2">
            <a:extLst>
              <a:ext uri="{FF2B5EF4-FFF2-40B4-BE49-F238E27FC236}">
                <a16:creationId xmlns:a16="http://schemas.microsoft.com/office/drawing/2014/main" id="{9B627D64-48A5-46D5-84A6-ED273CF330C9}"/>
              </a:ext>
            </a:extLst>
          </p:cNvPr>
          <p:cNvSpPr txBox="1">
            <a:spLocks/>
          </p:cNvSpPr>
          <p:nvPr/>
        </p:nvSpPr>
        <p:spPr>
          <a:xfrm>
            <a:off x="1455113" y="4066050"/>
            <a:ext cx="363829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ja-JP" altLang="en-US" sz="2800" dirty="0"/>
              <a:t>目標：</a:t>
            </a:r>
            <a:endParaRPr lang="en-US" altLang="ja-JP" sz="2800" dirty="0"/>
          </a:p>
          <a:p>
            <a:pPr marL="0" indent="0" algn="ctr">
              <a:buNone/>
            </a:pPr>
            <a:r>
              <a:rPr lang="ja-JP" altLang="en-US" sz="2800" b="1" u="sng" dirty="0"/>
              <a:t>電力使用量１０％減</a:t>
            </a:r>
            <a:endParaRPr lang="en-US" altLang="ja-JP" sz="2800" b="1" u="sng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6540240-535A-471B-9FF6-D32A4C7C9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7315" y="3568805"/>
            <a:ext cx="4268710" cy="21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564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FD01CA2-3991-40D4-BE8B-C1270F1AE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２、省エネ企業へ</a:t>
            </a:r>
          </a:p>
        </p:txBody>
      </p:sp>
      <p:sp>
        <p:nvSpPr>
          <p:cNvPr id="14" name="コンテンツ プレースホルダー 2">
            <a:extLst>
              <a:ext uri="{FF2B5EF4-FFF2-40B4-BE49-F238E27FC236}">
                <a16:creationId xmlns:a16="http://schemas.microsoft.com/office/drawing/2014/main" id="{ECFAB737-FF41-4363-A5A5-3D94F4D5A093}"/>
              </a:ext>
            </a:extLst>
          </p:cNvPr>
          <p:cNvSpPr txBox="1">
            <a:spLocks/>
          </p:cNvSpPr>
          <p:nvPr/>
        </p:nvSpPr>
        <p:spPr>
          <a:xfrm>
            <a:off x="677334" y="1437526"/>
            <a:ext cx="1057169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000" dirty="0"/>
              <a:t>省エネ設備を順次導入しております。</a:t>
            </a:r>
            <a:endParaRPr lang="en-US" altLang="ja-JP" sz="2000" dirty="0"/>
          </a:p>
          <a:p>
            <a:r>
              <a:rPr lang="ja-JP" altLang="en-US" sz="2000" dirty="0"/>
              <a:t>経営力向上計画に省エネ設備の導入を記載。経済産業省認定も頂いております。</a:t>
            </a:r>
            <a:endParaRPr lang="en-US" altLang="ja-JP" sz="2000" dirty="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44D0ABCC-603B-4ABE-A82A-20ACE247FAB4}"/>
              </a:ext>
            </a:extLst>
          </p:cNvPr>
          <p:cNvSpPr/>
          <p:nvPr/>
        </p:nvSpPr>
        <p:spPr>
          <a:xfrm>
            <a:off x="1045029" y="2522908"/>
            <a:ext cx="4458463" cy="431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D16E3D27-33B0-4552-BF55-1F7812821A20}"/>
              </a:ext>
            </a:extLst>
          </p:cNvPr>
          <p:cNvSpPr/>
          <p:nvPr/>
        </p:nvSpPr>
        <p:spPr>
          <a:xfrm>
            <a:off x="1647825" y="2316533"/>
            <a:ext cx="3279397" cy="36345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省エネ設備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23D9B591-86A7-4B49-8843-DF1EB550F324}"/>
              </a:ext>
            </a:extLst>
          </p:cNvPr>
          <p:cNvSpPr/>
          <p:nvPr/>
        </p:nvSpPr>
        <p:spPr>
          <a:xfrm>
            <a:off x="5709609" y="2522908"/>
            <a:ext cx="4458463" cy="431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FEB147D6-152D-4C34-9DD1-4AA34D16361D}"/>
              </a:ext>
            </a:extLst>
          </p:cNvPr>
          <p:cNvSpPr/>
          <p:nvPr/>
        </p:nvSpPr>
        <p:spPr>
          <a:xfrm>
            <a:off x="6312405" y="2316533"/>
            <a:ext cx="3279397" cy="36345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>
                <a:solidFill>
                  <a:schemeClr val="tx1"/>
                </a:solidFill>
              </a:rPr>
              <a:t>経済産業省認定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pic>
        <p:nvPicPr>
          <p:cNvPr id="5" name="図 4" descr="室内, 建物, 壁, 天井 が含まれている画像&#10;&#10;自動的に生成された説明">
            <a:extLst>
              <a:ext uri="{FF2B5EF4-FFF2-40B4-BE49-F238E27FC236}">
                <a16:creationId xmlns:a16="http://schemas.microsoft.com/office/drawing/2014/main" id="{80697945-C7B7-4867-BCFF-4308D2B2B7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50" y="3409158"/>
            <a:ext cx="1590675" cy="1193006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8E43EC70-5BF5-435C-BD32-AD32D69554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50" y="5125033"/>
            <a:ext cx="1590675" cy="1193006"/>
          </a:xfrm>
          <a:prstGeom prst="rect">
            <a:avLst/>
          </a:prstGeom>
        </p:spPr>
      </p:pic>
      <p:pic>
        <p:nvPicPr>
          <p:cNvPr id="21" name="図 20" descr="室内, 壁, 床 が含まれている画像&#10;&#10;自動的に生成された説明">
            <a:extLst>
              <a:ext uri="{FF2B5EF4-FFF2-40B4-BE49-F238E27FC236}">
                <a16:creationId xmlns:a16="http://schemas.microsoft.com/office/drawing/2014/main" id="{F82392CF-CE99-4434-A7BE-3F109B575F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517" y="3409158"/>
            <a:ext cx="1590675" cy="1193006"/>
          </a:xfrm>
          <a:prstGeom prst="rect">
            <a:avLst/>
          </a:prstGeom>
        </p:spPr>
      </p:pic>
      <p:sp>
        <p:nvSpPr>
          <p:cNvPr id="22" name="コンテンツ プレースホルダー 2">
            <a:extLst>
              <a:ext uri="{FF2B5EF4-FFF2-40B4-BE49-F238E27FC236}">
                <a16:creationId xmlns:a16="http://schemas.microsoft.com/office/drawing/2014/main" id="{F809AE97-58A4-440B-A389-E3D304DFA850}"/>
              </a:ext>
            </a:extLst>
          </p:cNvPr>
          <p:cNvSpPr txBox="1">
            <a:spLocks/>
          </p:cNvSpPr>
          <p:nvPr/>
        </p:nvSpPr>
        <p:spPr>
          <a:xfrm>
            <a:off x="1201208" y="3025564"/>
            <a:ext cx="1057169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600" dirty="0"/>
              <a:t>■　空調設備</a:t>
            </a:r>
            <a:endParaRPr lang="en-US" altLang="ja-JP" sz="1600" dirty="0"/>
          </a:p>
        </p:txBody>
      </p:sp>
      <p:sp>
        <p:nvSpPr>
          <p:cNvPr id="23" name="コンテンツ プレースホルダー 2">
            <a:extLst>
              <a:ext uri="{FF2B5EF4-FFF2-40B4-BE49-F238E27FC236}">
                <a16:creationId xmlns:a16="http://schemas.microsoft.com/office/drawing/2014/main" id="{A109BB31-0AD3-426F-BB7A-779148E3913B}"/>
              </a:ext>
            </a:extLst>
          </p:cNvPr>
          <p:cNvSpPr txBox="1">
            <a:spLocks/>
          </p:cNvSpPr>
          <p:nvPr/>
        </p:nvSpPr>
        <p:spPr>
          <a:xfrm>
            <a:off x="1201207" y="4775664"/>
            <a:ext cx="1057169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600" dirty="0"/>
              <a:t>■　生産設備</a:t>
            </a:r>
            <a:endParaRPr lang="en-US" altLang="ja-JP" sz="1600" dirty="0"/>
          </a:p>
        </p:txBody>
      </p:sp>
      <p:pic>
        <p:nvPicPr>
          <p:cNvPr id="25" name="図 24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133D3EBE-C1FA-4901-A02D-85FE210AE9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54069" y="3730550"/>
            <a:ext cx="2536956" cy="1902717"/>
          </a:xfrm>
          <a:prstGeom prst="rect">
            <a:avLst/>
          </a:prstGeom>
        </p:spPr>
      </p:pic>
      <p:pic>
        <p:nvPicPr>
          <p:cNvPr id="27" name="図 26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6F9EA56F-70CE-4D38-8061-ECD41F34F4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40830" y="3726278"/>
            <a:ext cx="2536957" cy="1902718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D3FB666-F73B-490D-BF71-D3271053B6BF}"/>
              </a:ext>
            </a:extLst>
          </p:cNvPr>
          <p:cNvSpPr/>
          <p:nvPr/>
        </p:nvSpPr>
        <p:spPr>
          <a:xfrm>
            <a:off x="8300803" y="3865360"/>
            <a:ext cx="1375348" cy="2061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6803724"/>
      </p:ext>
    </p:extLst>
  </p:cSld>
  <p:clrMapOvr>
    <a:masterClrMapping/>
  </p:clrMapOvr>
</p:sld>
</file>

<file path=ppt/theme/theme1.xml><?xml version="1.0" encoding="utf-8"?>
<a:theme xmlns:a="http://schemas.openxmlformats.org/drawingml/2006/main" name="ファセット">
  <a:themeElements>
    <a:clrScheme name="ファセット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ファセット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ファセッ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1558</TotalTime>
  <Words>330</Words>
  <Application>Microsoft Office PowerPoint</Application>
  <PresentationFormat>ワイド画面</PresentationFormat>
  <Paragraphs>73</Paragraphs>
  <Slides>13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13</vt:i4>
      </vt:variant>
    </vt:vector>
  </HeadingPairs>
  <TitlesOfParts>
    <vt:vector size="17" baseType="lpstr">
      <vt:lpstr>Arial</vt:lpstr>
      <vt:lpstr>Trebuchet MS</vt:lpstr>
      <vt:lpstr>Wingdings 3</vt:lpstr>
      <vt:lpstr>ファセット</vt:lpstr>
      <vt:lpstr>ＳＤＧｓの取り組みについて </vt:lpstr>
      <vt:lpstr>取り組み内容について</vt:lpstr>
      <vt:lpstr>取り組み内容について</vt:lpstr>
      <vt:lpstr>１、働きやすい環境を整える</vt:lpstr>
      <vt:lpstr>１、働きやすい環境を整える</vt:lpstr>
      <vt:lpstr>１、働きやすい環境を整える</vt:lpstr>
      <vt:lpstr>取り組み内容について</vt:lpstr>
      <vt:lpstr>２、省エネ企業へ</vt:lpstr>
      <vt:lpstr>２、省エネ企業へ</vt:lpstr>
      <vt:lpstr>２、省エネ企業へ</vt:lpstr>
      <vt:lpstr>取り組み内容について</vt:lpstr>
      <vt:lpstr>３、プラスチックごみの削減</vt:lpstr>
      <vt:lpstr>３、プラスチックごみの削減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ＳＤＧｓの取り組みについて</dc:title>
  <dc:creator>管理 部品</dc:creator>
  <cp:lastModifiedBy>管理 部品</cp:lastModifiedBy>
  <cp:revision>17</cp:revision>
  <dcterms:created xsi:type="dcterms:W3CDTF">2019-07-16T08:51:59Z</dcterms:created>
  <dcterms:modified xsi:type="dcterms:W3CDTF">2019-07-30T00:12:28Z</dcterms:modified>
</cp:coreProperties>
</file>