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_hit\Downloads\lt01-a1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323827045130912E-2"/>
          <c:y val="0.201829015861059"/>
          <c:w val="0.8733523459097382"/>
          <c:h val="0.73311052681346145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完全失業率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Sheet1!$A$3:$A$79</c:f>
              <c:numCache>
                <c:formatCode>yyyy"年"m"月";@</c:formatCode>
                <c:ptCount val="77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  <c:pt idx="24">
                  <c:v>42370</c:v>
                </c:pt>
                <c:pt idx="25">
                  <c:v>42401</c:v>
                </c:pt>
                <c:pt idx="26">
                  <c:v>42430</c:v>
                </c:pt>
                <c:pt idx="27">
                  <c:v>42461</c:v>
                </c:pt>
                <c:pt idx="28">
                  <c:v>42491</c:v>
                </c:pt>
                <c:pt idx="29">
                  <c:v>42522</c:v>
                </c:pt>
                <c:pt idx="30">
                  <c:v>42552</c:v>
                </c:pt>
                <c:pt idx="31">
                  <c:v>42583</c:v>
                </c:pt>
                <c:pt idx="32">
                  <c:v>42614</c:v>
                </c:pt>
                <c:pt idx="33">
                  <c:v>42644</c:v>
                </c:pt>
                <c:pt idx="34">
                  <c:v>42675</c:v>
                </c:pt>
                <c:pt idx="35">
                  <c:v>42705</c:v>
                </c:pt>
                <c:pt idx="36">
                  <c:v>42736</c:v>
                </c:pt>
                <c:pt idx="37">
                  <c:v>42767</c:v>
                </c:pt>
                <c:pt idx="38">
                  <c:v>42795</c:v>
                </c:pt>
                <c:pt idx="39">
                  <c:v>42826</c:v>
                </c:pt>
                <c:pt idx="40">
                  <c:v>42856</c:v>
                </c:pt>
                <c:pt idx="41">
                  <c:v>42887</c:v>
                </c:pt>
                <c:pt idx="42">
                  <c:v>42917</c:v>
                </c:pt>
                <c:pt idx="43">
                  <c:v>42948</c:v>
                </c:pt>
                <c:pt idx="44">
                  <c:v>42979</c:v>
                </c:pt>
                <c:pt idx="45">
                  <c:v>43009</c:v>
                </c:pt>
                <c:pt idx="46">
                  <c:v>43040</c:v>
                </c:pt>
                <c:pt idx="47">
                  <c:v>43070</c:v>
                </c:pt>
                <c:pt idx="48">
                  <c:v>43101</c:v>
                </c:pt>
                <c:pt idx="49">
                  <c:v>43132</c:v>
                </c:pt>
                <c:pt idx="50">
                  <c:v>43160</c:v>
                </c:pt>
                <c:pt idx="51">
                  <c:v>43191</c:v>
                </c:pt>
                <c:pt idx="52">
                  <c:v>43221</c:v>
                </c:pt>
                <c:pt idx="53">
                  <c:v>43252</c:v>
                </c:pt>
                <c:pt idx="54">
                  <c:v>43282</c:v>
                </c:pt>
                <c:pt idx="55">
                  <c:v>43313</c:v>
                </c:pt>
                <c:pt idx="56">
                  <c:v>43344</c:v>
                </c:pt>
                <c:pt idx="57">
                  <c:v>43374</c:v>
                </c:pt>
                <c:pt idx="58">
                  <c:v>43405</c:v>
                </c:pt>
                <c:pt idx="59">
                  <c:v>43435</c:v>
                </c:pt>
                <c:pt idx="60">
                  <c:v>43466</c:v>
                </c:pt>
                <c:pt idx="61">
                  <c:v>43497</c:v>
                </c:pt>
                <c:pt idx="62">
                  <c:v>43525</c:v>
                </c:pt>
                <c:pt idx="63">
                  <c:v>43556</c:v>
                </c:pt>
                <c:pt idx="64">
                  <c:v>43586</c:v>
                </c:pt>
                <c:pt idx="65">
                  <c:v>43617</c:v>
                </c:pt>
                <c:pt idx="66">
                  <c:v>43647</c:v>
                </c:pt>
                <c:pt idx="67">
                  <c:v>43678</c:v>
                </c:pt>
                <c:pt idx="68">
                  <c:v>43709</c:v>
                </c:pt>
                <c:pt idx="69">
                  <c:v>43739</c:v>
                </c:pt>
                <c:pt idx="70">
                  <c:v>43770</c:v>
                </c:pt>
                <c:pt idx="71">
                  <c:v>43800</c:v>
                </c:pt>
                <c:pt idx="72">
                  <c:v>43831</c:v>
                </c:pt>
                <c:pt idx="73">
                  <c:v>43862</c:v>
                </c:pt>
                <c:pt idx="74">
                  <c:v>43891</c:v>
                </c:pt>
                <c:pt idx="75">
                  <c:v>43922</c:v>
                </c:pt>
                <c:pt idx="76">
                  <c:v>43952</c:v>
                </c:pt>
              </c:numCache>
            </c:numRef>
          </c:cat>
          <c:val>
            <c:numRef>
              <c:f>Sheet1!$B$3:$B$79</c:f>
              <c:numCache>
                <c:formatCode>#,##0.00_);[Red]\(#,##0.00\)</c:formatCode>
                <c:ptCount val="77"/>
                <c:pt idx="0">
                  <c:v>3.7</c:v>
                </c:pt>
                <c:pt idx="1">
                  <c:v>3.6</c:v>
                </c:pt>
                <c:pt idx="2">
                  <c:v>3.7</c:v>
                </c:pt>
                <c:pt idx="3">
                  <c:v>3.6</c:v>
                </c:pt>
                <c:pt idx="4">
                  <c:v>3.6</c:v>
                </c:pt>
                <c:pt idx="5">
                  <c:v>3.7</c:v>
                </c:pt>
                <c:pt idx="6">
                  <c:v>3.7</c:v>
                </c:pt>
                <c:pt idx="7">
                  <c:v>3.5</c:v>
                </c:pt>
                <c:pt idx="8">
                  <c:v>3.5</c:v>
                </c:pt>
                <c:pt idx="9">
                  <c:v>3.6</c:v>
                </c:pt>
                <c:pt idx="10">
                  <c:v>3.4</c:v>
                </c:pt>
                <c:pt idx="11">
                  <c:v>3.4</c:v>
                </c:pt>
                <c:pt idx="12">
                  <c:v>3.6</c:v>
                </c:pt>
                <c:pt idx="13">
                  <c:v>3.5</c:v>
                </c:pt>
                <c:pt idx="14">
                  <c:v>3.4</c:v>
                </c:pt>
                <c:pt idx="15">
                  <c:v>3.4</c:v>
                </c:pt>
                <c:pt idx="16">
                  <c:v>3.3</c:v>
                </c:pt>
                <c:pt idx="17">
                  <c:v>3.4</c:v>
                </c:pt>
                <c:pt idx="18">
                  <c:v>3.3</c:v>
                </c:pt>
                <c:pt idx="19">
                  <c:v>3.4</c:v>
                </c:pt>
                <c:pt idx="20">
                  <c:v>3.4</c:v>
                </c:pt>
                <c:pt idx="21">
                  <c:v>3.2</c:v>
                </c:pt>
                <c:pt idx="22">
                  <c:v>3.3</c:v>
                </c:pt>
                <c:pt idx="23">
                  <c:v>3.3</c:v>
                </c:pt>
                <c:pt idx="24">
                  <c:v>3.2</c:v>
                </c:pt>
                <c:pt idx="25">
                  <c:v>3.3</c:v>
                </c:pt>
                <c:pt idx="26">
                  <c:v>3.2</c:v>
                </c:pt>
                <c:pt idx="27">
                  <c:v>3.2</c:v>
                </c:pt>
                <c:pt idx="28">
                  <c:v>3.2</c:v>
                </c:pt>
                <c:pt idx="29">
                  <c:v>3.1</c:v>
                </c:pt>
                <c:pt idx="30">
                  <c:v>3</c:v>
                </c:pt>
                <c:pt idx="31">
                  <c:v>3.1</c:v>
                </c:pt>
                <c:pt idx="32">
                  <c:v>3</c:v>
                </c:pt>
                <c:pt idx="33">
                  <c:v>3</c:v>
                </c:pt>
                <c:pt idx="34">
                  <c:v>3</c:v>
                </c:pt>
                <c:pt idx="35">
                  <c:v>3</c:v>
                </c:pt>
                <c:pt idx="36">
                  <c:v>3</c:v>
                </c:pt>
                <c:pt idx="37">
                  <c:v>2.9</c:v>
                </c:pt>
                <c:pt idx="38">
                  <c:v>2.8</c:v>
                </c:pt>
                <c:pt idx="39">
                  <c:v>2.8</c:v>
                </c:pt>
                <c:pt idx="40">
                  <c:v>3.1</c:v>
                </c:pt>
                <c:pt idx="41">
                  <c:v>2.8</c:v>
                </c:pt>
                <c:pt idx="42">
                  <c:v>2.8</c:v>
                </c:pt>
                <c:pt idx="43">
                  <c:v>2.8</c:v>
                </c:pt>
                <c:pt idx="44">
                  <c:v>2.8</c:v>
                </c:pt>
                <c:pt idx="45">
                  <c:v>2.7</c:v>
                </c:pt>
                <c:pt idx="46">
                  <c:v>2.7</c:v>
                </c:pt>
                <c:pt idx="47">
                  <c:v>2.7</c:v>
                </c:pt>
                <c:pt idx="48">
                  <c:v>2.4</c:v>
                </c:pt>
                <c:pt idx="49">
                  <c:v>2.5</c:v>
                </c:pt>
                <c:pt idx="50">
                  <c:v>2.5</c:v>
                </c:pt>
                <c:pt idx="51">
                  <c:v>2.5</c:v>
                </c:pt>
                <c:pt idx="52">
                  <c:v>2.2999999999999998</c:v>
                </c:pt>
                <c:pt idx="53">
                  <c:v>2.5</c:v>
                </c:pt>
                <c:pt idx="54">
                  <c:v>2.5</c:v>
                </c:pt>
                <c:pt idx="55">
                  <c:v>2.5</c:v>
                </c:pt>
                <c:pt idx="56">
                  <c:v>2.2999999999999998</c:v>
                </c:pt>
                <c:pt idx="57">
                  <c:v>2.4</c:v>
                </c:pt>
                <c:pt idx="58">
                  <c:v>2.5</c:v>
                </c:pt>
                <c:pt idx="59">
                  <c:v>2.4</c:v>
                </c:pt>
                <c:pt idx="60">
                  <c:v>2.5</c:v>
                </c:pt>
                <c:pt idx="61">
                  <c:v>2.4</c:v>
                </c:pt>
                <c:pt idx="62">
                  <c:v>2.5</c:v>
                </c:pt>
                <c:pt idx="63">
                  <c:v>2.4</c:v>
                </c:pt>
                <c:pt idx="64">
                  <c:v>2.4</c:v>
                </c:pt>
                <c:pt idx="65">
                  <c:v>2.2999999999999998</c:v>
                </c:pt>
                <c:pt idx="66">
                  <c:v>2.2999999999999998</c:v>
                </c:pt>
                <c:pt idx="67">
                  <c:v>2.2999999999999998</c:v>
                </c:pt>
                <c:pt idx="68">
                  <c:v>2.4</c:v>
                </c:pt>
                <c:pt idx="69">
                  <c:v>2.4</c:v>
                </c:pt>
                <c:pt idx="70">
                  <c:v>2.2000000000000002</c:v>
                </c:pt>
                <c:pt idx="71">
                  <c:v>2.2000000000000002</c:v>
                </c:pt>
                <c:pt idx="72">
                  <c:v>2.4</c:v>
                </c:pt>
                <c:pt idx="73">
                  <c:v>2.4</c:v>
                </c:pt>
                <c:pt idx="74">
                  <c:v>2.5</c:v>
                </c:pt>
                <c:pt idx="75">
                  <c:v>2.6</c:v>
                </c:pt>
                <c:pt idx="76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FF3-43CD-8627-061CF85EB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4142640"/>
        <c:axId val="567944400"/>
      </c:lineChart>
      <c:lineChart>
        <c:grouping val="standard"/>
        <c:varyColors val="0"/>
        <c:ser>
          <c:idx val="1"/>
          <c:order val="1"/>
          <c:tx>
            <c:strRef>
              <c:f>Sheet1!$C$2</c:f>
              <c:strCache>
                <c:ptCount val="1"/>
                <c:pt idx="0">
                  <c:v>有効求人倍率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Sheet1!$A$3:$A$79</c:f>
              <c:numCache>
                <c:formatCode>yyyy"年"m"月";@</c:formatCode>
                <c:ptCount val="77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  <c:pt idx="4">
                  <c:v>41760</c:v>
                </c:pt>
                <c:pt idx="5">
                  <c:v>41791</c:v>
                </c:pt>
                <c:pt idx="6">
                  <c:v>41821</c:v>
                </c:pt>
                <c:pt idx="7">
                  <c:v>41852</c:v>
                </c:pt>
                <c:pt idx="8">
                  <c:v>41883</c:v>
                </c:pt>
                <c:pt idx="9">
                  <c:v>41913</c:v>
                </c:pt>
                <c:pt idx="10">
                  <c:v>41944</c:v>
                </c:pt>
                <c:pt idx="11">
                  <c:v>41974</c:v>
                </c:pt>
                <c:pt idx="12">
                  <c:v>42005</c:v>
                </c:pt>
                <c:pt idx="13">
                  <c:v>42036</c:v>
                </c:pt>
                <c:pt idx="14">
                  <c:v>42064</c:v>
                </c:pt>
                <c:pt idx="15">
                  <c:v>42095</c:v>
                </c:pt>
                <c:pt idx="16">
                  <c:v>42125</c:v>
                </c:pt>
                <c:pt idx="17">
                  <c:v>42156</c:v>
                </c:pt>
                <c:pt idx="18">
                  <c:v>42186</c:v>
                </c:pt>
                <c:pt idx="19">
                  <c:v>42217</c:v>
                </c:pt>
                <c:pt idx="20">
                  <c:v>42248</c:v>
                </c:pt>
                <c:pt idx="21">
                  <c:v>42278</c:v>
                </c:pt>
                <c:pt idx="22">
                  <c:v>42309</c:v>
                </c:pt>
                <c:pt idx="23">
                  <c:v>42339</c:v>
                </c:pt>
                <c:pt idx="24">
                  <c:v>42370</c:v>
                </c:pt>
                <c:pt idx="25">
                  <c:v>42401</c:v>
                </c:pt>
                <c:pt idx="26">
                  <c:v>42430</c:v>
                </c:pt>
                <c:pt idx="27">
                  <c:v>42461</c:v>
                </c:pt>
                <c:pt idx="28">
                  <c:v>42491</c:v>
                </c:pt>
                <c:pt idx="29">
                  <c:v>42522</c:v>
                </c:pt>
                <c:pt idx="30">
                  <c:v>42552</c:v>
                </c:pt>
                <c:pt idx="31">
                  <c:v>42583</c:v>
                </c:pt>
                <c:pt idx="32">
                  <c:v>42614</c:v>
                </c:pt>
                <c:pt idx="33">
                  <c:v>42644</c:v>
                </c:pt>
                <c:pt idx="34">
                  <c:v>42675</c:v>
                </c:pt>
                <c:pt idx="35">
                  <c:v>42705</c:v>
                </c:pt>
                <c:pt idx="36">
                  <c:v>42736</c:v>
                </c:pt>
                <c:pt idx="37">
                  <c:v>42767</c:v>
                </c:pt>
                <c:pt idx="38">
                  <c:v>42795</c:v>
                </c:pt>
                <c:pt idx="39">
                  <c:v>42826</c:v>
                </c:pt>
                <c:pt idx="40">
                  <c:v>42856</c:v>
                </c:pt>
                <c:pt idx="41">
                  <c:v>42887</c:v>
                </c:pt>
                <c:pt idx="42">
                  <c:v>42917</c:v>
                </c:pt>
                <c:pt idx="43">
                  <c:v>42948</c:v>
                </c:pt>
                <c:pt idx="44">
                  <c:v>42979</c:v>
                </c:pt>
                <c:pt idx="45">
                  <c:v>43009</c:v>
                </c:pt>
                <c:pt idx="46">
                  <c:v>43040</c:v>
                </c:pt>
                <c:pt idx="47">
                  <c:v>43070</c:v>
                </c:pt>
                <c:pt idx="48">
                  <c:v>43101</c:v>
                </c:pt>
                <c:pt idx="49">
                  <c:v>43132</c:v>
                </c:pt>
                <c:pt idx="50">
                  <c:v>43160</c:v>
                </c:pt>
                <c:pt idx="51">
                  <c:v>43191</c:v>
                </c:pt>
                <c:pt idx="52">
                  <c:v>43221</c:v>
                </c:pt>
                <c:pt idx="53">
                  <c:v>43252</c:v>
                </c:pt>
                <c:pt idx="54">
                  <c:v>43282</c:v>
                </c:pt>
                <c:pt idx="55">
                  <c:v>43313</c:v>
                </c:pt>
                <c:pt idx="56">
                  <c:v>43344</c:v>
                </c:pt>
                <c:pt idx="57">
                  <c:v>43374</c:v>
                </c:pt>
                <c:pt idx="58">
                  <c:v>43405</c:v>
                </c:pt>
                <c:pt idx="59">
                  <c:v>43435</c:v>
                </c:pt>
                <c:pt idx="60">
                  <c:v>43466</c:v>
                </c:pt>
                <c:pt idx="61">
                  <c:v>43497</c:v>
                </c:pt>
                <c:pt idx="62">
                  <c:v>43525</c:v>
                </c:pt>
                <c:pt idx="63">
                  <c:v>43556</c:v>
                </c:pt>
                <c:pt idx="64">
                  <c:v>43586</c:v>
                </c:pt>
                <c:pt idx="65">
                  <c:v>43617</c:v>
                </c:pt>
                <c:pt idx="66">
                  <c:v>43647</c:v>
                </c:pt>
                <c:pt idx="67">
                  <c:v>43678</c:v>
                </c:pt>
                <c:pt idx="68">
                  <c:v>43709</c:v>
                </c:pt>
                <c:pt idx="69">
                  <c:v>43739</c:v>
                </c:pt>
                <c:pt idx="70">
                  <c:v>43770</c:v>
                </c:pt>
                <c:pt idx="71">
                  <c:v>43800</c:v>
                </c:pt>
                <c:pt idx="72">
                  <c:v>43831</c:v>
                </c:pt>
                <c:pt idx="73">
                  <c:v>43862</c:v>
                </c:pt>
                <c:pt idx="74">
                  <c:v>43891</c:v>
                </c:pt>
                <c:pt idx="75">
                  <c:v>43922</c:v>
                </c:pt>
                <c:pt idx="76">
                  <c:v>43952</c:v>
                </c:pt>
              </c:numCache>
            </c:numRef>
          </c:cat>
          <c:val>
            <c:numRef>
              <c:f>Sheet1!$C$3:$C$79</c:f>
              <c:numCache>
                <c:formatCode>#,##0.00_);[Red]\(#,##0.00\)</c:formatCode>
                <c:ptCount val="77"/>
                <c:pt idx="0">
                  <c:v>1.0900000000000001</c:v>
                </c:pt>
                <c:pt idx="1">
                  <c:v>1.1200000000000001</c:v>
                </c:pt>
                <c:pt idx="2">
                  <c:v>1.1000000000000001</c:v>
                </c:pt>
                <c:pt idx="3">
                  <c:v>1</c:v>
                </c:pt>
                <c:pt idx="4">
                  <c:v>0.98</c:v>
                </c:pt>
                <c:pt idx="5">
                  <c:v>1.01</c:v>
                </c:pt>
                <c:pt idx="6">
                  <c:v>1.06</c:v>
                </c:pt>
                <c:pt idx="7">
                  <c:v>1.0900000000000001</c:v>
                </c:pt>
                <c:pt idx="8">
                  <c:v>1.1200000000000001</c:v>
                </c:pt>
                <c:pt idx="9">
                  <c:v>1.1399999999999999</c:v>
                </c:pt>
                <c:pt idx="10">
                  <c:v>1.18</c:v>
                </c:pt>
                <c:pt idx="11">
                  <c:v>1.21</c:v>
                </c:pt>
                <c:pt idx="12">
                  <c:v>1.21</c:v>
                </c:pt>
                <c:pt idx="13">
                  <c:v>1.22</c:v>
                </c:pt>
                <c:pt idx="14">
                  <c:v>1.2</c:v>
                </c:pt>
                <c:pt idx="15">
                  <c:v>1.08</c:v>
                </c:pt>
                <c:pt idx="16">
                  <c:v>1.07</c:v>
                </c:pt>
                <c:pt idx="17">
                  <c:v>1.1000000000000001</c:v>
                </c:pt>
                <c:pt idx="18">
                  <c:v>1.17</c:v>
                </c:pt>
                <c:pt idx="19">
                  <c:v>1.21</c:v>
                </c:pt>
                <c:pt idx="20">
                  <c:v>1.25</c:v>
                </c:pt>
                <c:pt idx="21">
                  <c:v>1.28</c:v>
                </c:pt>
                <c:pt idx="22">
                  <c:v>1.32</c:v>
                </c:pt>
                <c:pt idx="23">
                  <c:v>1.34</c:v>
                </c:pt>
                <c:pt idx="24">
                  <c:v>1.36</c:v>
                </c:pt>
                <c:pt idx="25">
                  <c:v>1.38</c:v>
                </c:pt>
                <c:pt idx="26">
                  <c:v>1.35</c:v>
                </c:pt>
                <c:pt idx="27">
                  <c:v>1.24</c:v>
                </c:pt>
                <c:pt idx="28">
                  <c:v>1.23</c:v>
                </c:pt>
                <c:pt idx="29">
                  <c:v>1.27</c:v>
                </c:pt>
                <c:pt idx="30">
                  <c:v>1.32</c:v>
                </c:pt>
                <c:pt idx="31">
                  <c:v>1.36</c:v>
                </c:pt>
                <c:pt idx="32">
                  <c:v>1.4</c:v>
                </c:pt>
                <c:pt idx="33">
                  <c:v>1.43</c:v>
                </c:pt>
                <c:pt idx="34">
                  <c:v>1.48</c:v>
                </c:pt>
                <c:pt idx="35">
                  <c:v>1.51</c:v>
                </c:pt>
                <c:pt idx="36">
                  <c:v>1.51</c:v>
                </c:pt>
                <c:pt idx="37">
                  <c:v>1.53</c:v>
                </c:pt>
                <c:pt idx="38">
                  <c:v>1.49</c:v>
                </c:pt>
                <c:pt idx="39">
                  <c:v>1.38</c:v>
                </c:pt>
                <c:pt idx="40">
                  <c:v>1.36</c:v>
                </c:pt>
                <c:pt idx="41">
                  <c:v>1.41</c:v>
                </c:pt>
                <c:pt idx="42">
                  <c:v>1.47</c:v>
                </c:pt>
                <c:pt idx="43">
                  <c:v>1.51</c:v>
                </c:pt>
                <c:pt idx="44">
                  <c:v>1.54</c:v>
                </c:pt>
                <c:pt idx="45">
                  <c:v>1.58</c:v>
                </c:pt>
                <c:pt idx="46">
                  <c:v>1.63</c:v>
                </c:pt>
                <c:pt idx="47">
                  <c:v>1.69</c:v>
                </c:pt>
                <c:pt idx="48">
                  <c:v>1.68</c:v>
                </c:pt>
                <c:pt idx="49">
                  <c:v>1.68</c:v>
                </c:pt>
                <c:pt idx="50">
                  <c:v>1.62</c:v>
                </c:pt>
                <c:pt idx="51">
                  <c:v>1.49</c:v>
                </c:pt>
                <c:pt idx="52">
                  <c:v>1.47</c:v>
                </c:pt>
                <c:pt idx="53">
                  <c:v>1.52</c:v>
                </c:pt>
                <c:pt idx="54">
                  <c:v>1.58</c:v>
                </c:pt>
                <c:pt idx="55">
                  <c:v>1.62</c:v>
                </c:pt>
                <c:pt idx="56">
                  <c:v>1.64</c:v>
                </c:pt>
                <c:pt idx="57">
                  <c:v>1.66</c:v>
                </c:pt>
                <c:pt idx="58">
                  <c:v>1.69</c:v>
                </c:pt>
                <c:pt idx="59">
                  <c:v>1.73</c:v>
                </c:pt>
                <c:pt idx="60">
                  <c:v>1.71</c:v>
                </c:pt>
                <c:pt idx="61">
                  <c:v>1.72</c:v>
                </c:pt>
                <c:pt idx="62">
                  <c:v>1.66</c:v>
                </c:pt>
                <c:pt idx="63">
                  <c:v>1.52</c:v>
                </c:pt>
                <c:pt idx="64">
                  <c:v>1.48</c:v>
                </c:pt>
                <c:pt idx="65">
                  <c:v>1.51</c:v>
                </c:pt>
                <c:pt idx="66">
                  <c:v>1.55</c:v>
                </c:pt>
                <c:pt idx="67">
                  <c:v>1.58</c:v>
                </c:pt>
                <c:pt idx="68">
                  <c:v>1.59</c:v>
                </c:pt>
                <c:pt idx="69">
                  <c:v>1.6</c:v>
                </c:pt>
                <c:pt idx="70">
                  <c:v>1.63</c:v>
                </c:pt>
                <c:pt idx="71">
                  <c:v>1.68</c:v>
                </c:pt>
                <c:pt idx="72">
                  <c:v>1.57</c:v>
                </c:pt>
                <c:pt idx="73">
                  <c:v>1.53</c:v>
                </c:pt>
                <c:pt idx="74">
                  <c:v>1.43</c:v>
                </c:pt>
                <c:pt idx="75">
                  <c:v>1.23</c:v>
                </c:pt>
                <c:pt idx="76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F3-43CD-8627-061CF85EB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7017360"/>
        <c:axId val="567913616"/>
      </c:lineChart>
      <c:dateAx>
        <c:axId val="504142640"/>
        <c:scaling>
          <c:orientation val="minMax"/>
        </c:scaling>
        <c:delete val="0"/>
        <c:axPos val="b"/>
        <c:numFmt formatCode="yyyy&quot;年&quot;m&quot;月&quot;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7944400"/>
        <c:crosses val="autoZero"/>
        <c:auto val="1"/>
        <c:lblOffset val="100"/>
        <c:baseTimeUnit val="months"/>
        <c:majorUnit val="12"/>
        <c:majorTimeUnit val="months"/>
      </c:dateAx>
      <c:valAx>
        <c:axId val="567944400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_);[Red]\(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4142640"/>
        <c:crosses val="autoZero"/>
        <c:crossBetween val="between"/>
      </c:valAx>
      <c:valAx>
        <c:axId val="567913616"/>
        <c:scaling>
          <c:orientation val="minMax"/>
          <c:min val="0.60000000000000009"/>
        </c:scaling>
        <c:delete val="0"/>
        <c:axPos val="r"/>
        <c:numFmt formatCode="#,##0.00_);[Red]\(#,##0.0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7017360"/>
        <c:crosses val="max"/>
        <c:crossBetween val="between"/>
      </c:valAx>
      <c:dateAx>
        <c:axId val="517017360"/>
        <c:scaling>
          <c:orientation val="minMax"/>
        </c:scaling>
        <c:delete val="1"/>
        <c:axPos val="b"/>
        <c:numFmt formatCode="yyyy&quot;年&quot;m&quot;月&quot;;@" sourceLinked="1"/>
        <c:majorTickMark val="out"/>
        <c:minorTickMark val="none"/>
        <c:tickLblPos val="nextTo"/>
        <c:crossAx val="567913616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86336523897499"/>
          <c:y val="3.1759464310829398E-2"/>
          <c:w val="0.6612180352678112"/>
          <c:h val="7.61167541126634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08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40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20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2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56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736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52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21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51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0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B493-FFDA-4127-9579-E070C945288F}" type="datetimeFigureOut">
              <a:rPr kumimoji="1" lang="ja-JP" altLang="en-US" smtClean="0"/>
              <a:t>2020/7/21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E14D5-B6B0-45DC-89A9-67FCF59EB8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384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841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新型コロナウィルス　感染症支援対策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775046"/>
            <a:ext cx="9085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補助金・助成金・給付金</a:t>
            </a:r>
          </a:p>
        </p:txBody>
      </p:sp>
    </p:spTree>
    <p:extLst>
      <p:ext uri="{BB962C8B-B14F-4D97-AF65-F5344CB8AC3E}">
        <p14:creationId xmlns:p14="http://schemas.microsoft.com/office/powerpoint/2010/main" val="66039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A9B20454-C812-4207-87E6-D65EDFDC41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7050368"/>
              </p:ext>
            </p:extLst>
          </p:nvPr>
        </p:nvGraphicFramePr>
        <p:xfrm>
          <a:off x="315118" y="238918"/>
          <a:ext cx="8485982" cy="622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6642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333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新規の採用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267046"/>
            <a:ext cx="90852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面接の最大化</a:t>
            </a:r>
            <a:endParaRPr kumimoji="1" lang="en-US" altLang="ja-JP" sz="6000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採用の厳選化</a:t>
            </a:r>
          </a:p>
        </p:txBody>
      </p:sp>
    </p:spTree>
    <p:extLst>
      <p:ext uri="{BB962C8B-B14F-4D97-AF65-F5344CB8AC3E}">
        <p14:creationId xmlns:p14="http://schemas.microsoft.com/office/powerpoint/2010/main" val="3216383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333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新規顧客の開拓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267046"/>
            <a:ext cx="90852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ホームページ・ＳＮＳ</a:t>
            </a:r>
            <a:endParaRPr kumimoji="1" lang="en-US" altLang="ja-JP" sz="6000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公益財団との連携強化</a:t>
            </a:r>
          </a:p>
        </p:txBody>
      </p:sp>
    </p:spTree>
    <p:extLst>
      <p:ext uri="{BB962C8B-B14F-4D97-AF65-F5344CB8AC3E}">
        <p14:creationId xmlns:p14="http://schemas.microsoft.com/office/powerpoint/2010/main" val="381968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7A42B66-30E4-4376-A59F-F9FD6E5F5913}"/>
              </a:ext>
            </a:extLst>
          </p:cNvPr>
          <p:cNvSpPr txBox="1"/>
          <p:nvPr/>
        </p:nvSpPr>
        <p:spPr>
          <a:xfrm>
            <a:off x="0" y="487027"/>
            <a:ext cx="9144000" cy="600164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ja-JP" altLang="en-US" sz="3200" b="1" i="0" u="sng" dirty="0">
                <a:effectLst/>
                <a:latin typeface="Noto Sans JP"/>
              </a:rPr>
              <a:t>２つの基本方針</a:t>
            </a:r>
          </a:p>
          <a:p>
            <a:endParaRPr lang="en-US" altLang="ja-JP" sz="2000" b="0" i="0" dirty="0">
              <a:effectLst/>
              <a:latin typeface="Noto Sans JP"/>
            </a:endParaRPr>
          </a:p>
          <a:p>
            <a:r>
              <a:rPr lang="ja-JP" altLang="en-US" sz="2000" b="0" i="0" dirty="0">
                <a:effectLst/>
                <a:latin typeface="Noto Sans JP"/>
              </a:rPr>
              <a:t>・従業員の健康と安全を第一とする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・製造業におけるリモートワークにチャレンジする</a:t>
            </a:r>
          </a:p>
          <a:p>
            <a:r>
              <a:rPr lang="ja-JP" altLang="en-US" sz="3200" b="1" i="0" u="sng" dirty="0">
                <a:effectLst/>
                <a:latin typeface="Noto Sans JP"/>
              </a:rPr>
              <a:t>行動方針</a:t>
            </a:r>
          </a:p>
          <a:p>
            <a:endParaRPr lang="en-US" altLang="ja-JP" sz="2000" b="0" i="0" dirty="0">
              <a:effectLst/>
              <a:latin typeface="Noto Sans JP"/>
            </a:endParaRPr>
          </a:p>
          <a:p>
            <a:r>
              <a:rPr lang="ja-JP" altLang="en-US" sz="2000" b="0" i="0" dirty="0">
                <a:effectLst/>
                <a:latin typeface="Noto Sans JP"/>
              </a:rPr>
              <a:t>・出社前に非接触体温計にて検温を行い、記録する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・以下の場合は、基本的に自宅療養とする</a:t>
            </a:r>
            <a:br>
              <a:rPr lang="ja-JP" altLang="en-US" sz="2000" b="0" i="0" dirty="0">
                <a:effectLst/>
                <a:latin typeface="Noto Sans JP"/>
              </a:rPr>
            </a:br>
            <a:r>
              <a:rPr lang="ja-JP" altLang="en-US" sz="2000" b="0" i="0" dirty="0">
                <a:effectLst/>
                <a:latin typeface="Noto Sans JP"/>
              </a:rPr>
              <a:t>　　</a:t>
            </a:r>
            <a:r>
              <a:rPr lang="en-US" altLang="ja-JP" sz="2000" b="0" i="0" dirty="0">
                <a:effectLst/>
                <a:latin typeface="Noto Sans JP"/>
              </a:rPr>
              <a:t>37</a:t>
            </a:r>
            <a:r>
              <a:rPr lang="ja-JP" altLang="en-US" sz="2000" b="0" i="0" dirty="0">
                <a:effectLst/>
                <a:latin typeface="Noto Sans JP"/>
              </a:rPr>
              <a:t>度以上もしくは平熱より</a:t>
            </a:r>
            <a:r>
              <a:rPr lang="en-US" altLang="ja-JP" sz="2000" b="0" i="0" dirty="0">
                <a:effectLst/>
                <a:latin typeface="Noto Sans JP"/>
              </a:rPr>
              <a:t>1</a:t>
            </a:r>
            <a:r>
              <a:rPr lang="ja-JP" altLang="en-US" sz="2000" b="0" i="0" dirty="0">
                <a:effectLst/>
                <a:latin typeface="Noto Sans JP"/>
              </a:rPr>
              <a:t>度以上高い場合</a:t>
            </a:r>
            <a:br>
              <a:rPr lang="ja-JP" altLang="en-US" sz="2000" b="0" i="0" dirty="0">
                <a:effectLst/>
                <a:latin typeface="Noto Sans JP"/>
              </a:rPr>
            </a:br>
            <a:r>
              <a:rPr lang="ja-JP" altLang="en-US" sz="2000" b="0" i="0" dirty="0">
                <a:effectLst/>
                <a:latin typeface="Noto Sans JP"/>
              </a:rPr>
              <a:t>　　風邪や発熱などの症状が出た場合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・一日に一度、人の手が触れる共用個所をアルコール消毒する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・原則として、出張・外出・来社を控え、リモート接続を推奨する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・原則として、会議は行わない。必要な場合はＷｅｂ会議とする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・手洗い</a:t>
            </a:r>
            <a:r>
              <a:rPr lang="en-US" altLang="ja-JP" sz="2000" b="0" i="0" dirty="0">
                <a:effectLst/>
                <a:latin typeface="Noto Sans JP"/>
              </a:rPr>
              <a:t>/</a:t>
            </a:r>
            <a:r>
              <a:rPr lang="ja-JP" altLang="en-US" sz="2000" b="0" i="0" dirty="0">
                <a:effectLst/>
                <a:latin typeface="Noto Sans JP"/>
              </a:rPr>
              <a:t>うがい</a:t>
            </a:r>
            <a:r>
              <a:rPr lang="en-US" altLang="ja-JP" sz="2000" b="0" i="0" dirty="0">
                <a:effectLst/>
                <a:latin typeface="Noto Sans JP"/>
              </a:rPr>
              <a:t>/</a:t>
            </a:r>
            <a:r>
              <a:rPr lang="ja-JP" altLang="en-US" sz="2000" b="0" i="0" dirty="0">
                <a:effectLst/>
                <a:latin typeface="Noto Sans JP"/>
              </a:rPr>
              <a:t>アルコール消毒をこまめに実施する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・二時間に一度、窓を開けて換気を実施する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・会社内において、社会的距離２</a:t>
            </a:r>
            <a:r>
              <a:rPr lang="en-US" altLang="ja-JP" sz="2000" b="0" i="0" dirty="0">
                <a:effectLst/>
                <a:latin typeface="Noto Sans JP"/>
              </a:rPr>
              <a:t>m</a:t>
            </a:r>
            <a:r>
              <a:rPr lang="ja-JP" altLang="en-US" sz="2000" b="0" i="0" dirty="0">
                <a:effectLst/>
                <a:latin typeface="Noto Sans JP"/>
              </a:rPr>
              <a:t>を常に確保する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・各家庭において、医療品などが手に入らない場合、役員へ相談する</a:t>
            </a:r>
          </a:p>
          <a:p>
            <a:r>
              <a:rPr lang="ja-JP" altLang="en-US" sz="2000" b="0" i="0" dirty="0">
                <a:effectLst/>
                <a:latin typeface="Noto Sans JP"/>
              </a:rPr>
              <a:t>・プライベートにおいて、県外・海外へ行かない事を推奨する</a:t>
            </a:r>
          </a:p>
        </p:txBody>
      </p:sp>
    </p:spTree>
    <p:extLst>
      <p:ext uri="{BB962C8B-B14F-4D97-AF65-F5344CB8AC3E}">
        <p14:creationId xmlns:p14="http://schemas.microsoft.com/office/powerpoint/2010/main" val="1641846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333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その人しか出来ない仕事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267046"/>
            <a:ext cx="9085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可視化・汎用化</a:t>
            </a:r>
            <a:endParaRPr kumimoji="1" lang="en-US" altLang="ja-JP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40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333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>
                <a:solidFill>
                  <a:schemeClr val="bg1"/>
                </a:solidFill>
              </a:rPr>
              <a:t>従業員の健康管理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267046"/>
            <a:ext cx="90852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>
                <a:solidFill>
                  <a:srgbClr val="002060"/>
                </a:solidFill>
              </a:rPr>
              <a:t>従業員の健康と安全が第一</a:t>
            </a:r>
          </a:p>
          <a:p>
            <a:pPr algn="ctr"/>
            <a:endParaRPr kumimoji="1" lang="en-US" altLang="ja-JP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47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333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>
                <a:solidFill>
                  <a:schemeClr val="bg1"/>
                </a:solidFill>
              </a:rPr>
              <a:t>従業員の健康管理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267046"/>
            <a:ext cx="90852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２つの方針</a:t>
            </a:r>
            <a:endParaRPr kumimoji="1" lang="en-US" altLang="ja-JP" sz="6000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１０の行動指針</a:t>
            </a:r>
            <a:endParaRPr kumimoji="1" lang="en-US" altLang="ja-JP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36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B22047-3D7C-425E-BC00-A48C5CAE29A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A4C0A62-2B50-4838-9B2F-22B1FD67F5BD}"/>
              </a:ext>
            </a:extLst>
          </p:cNvPr>
          <p:cNvSpPr/>
          <p:nvPr/>
        </p:nvSpPr>
        <p:spPr>
          <a:xfrm>
            <a:off x="201336" y="1333383"/>
            <a:ext cx="8749717" cy="998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再緊急事態宣言に備える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1B055CC-2CA3-452E-8B18-633427B0F3B3}"/>
              </a:ext>
            </a:extLst>
          </p:cNvPr>
          <p:cNvSpPr txBox="1"/>
          <p:nvPr/>
        </p:nvSpPr>
        <p:spPr>
          <a:xfrm>
            <a:off x="58724" y="3267046"/>
            <a:ext cx="90852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テレワーク対策</a:t>
            </a:r>
            <a:endParaRPr kumimoji="1" lang="en-US" altLang="ja-JP" sz="6000" b="1" dirty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6000" b="1" dirty="0">
                <a:solidFill>
                  <a:srgbClr val="002060"/>
                </a:solidFill>
              </a:rPr>
              <a:t>在宅ワーク対策</a:t>
            </a:r>
            <a:endParaRPr kumimoji="1" lang="en-US" altLang="ja-JP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295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268</Words>
  <Application>Microsoft Office PowerPoint</Application>
  <PresentationFormat>画面に合わせる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Noto Sans JP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人見 雄一</dc:creator>
  <cp:lastModifiedBy>人見 雄一</cp:lastModifiedBy>
  <cp:revision>7</cp:revision>
  <dcterms:created xsi:type="dcterms:W3CDTF">2020-07-20T02:31:55Z</dcterms:created>
  <dcterms:modified xsi:type="dcterms:W3CDTF">2020-07-21T08:15:08Z</dcterms:modified>
</cp:coreProperties>
</file>